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4"/>
  </p:notesMasterIdLst>
  <p:handoutMasterIdLst>
    <p:handoutMasterId r:id="rId25"/>
  </p:handoutMasterIdLst>
  <p:sldIdLst>
    <p:sldId id="256" r:id="rId3"/>
    <p:sldId id="340" r:id="rId4"/>
    <p:sldId id="350" r:id="rId5"/>
    <p:sldId id="351" r:id="rId6"/>
    <p:sldId id="311" r:id="rId7"/>
    <p:sldId id="326" r:id="rId8"/>
    <p:sldId id="307" r:id="rId9"/>
    <p:sldId id="327" r:id="rId10"/>
    <p:sldId id="293" r:id="rId11"/>
    <p:sldId id="316" r:id="rId12"/>
    <p:sldId id="317" r:id="rId13"/>
    <p:sldId id="318" r:id="rId14"/>
    <p:sldId id="321" r:id="rId15"/>
    <p:sldId id="335" r:id="rId16"/>
    <p:sldId id="333" r:id="rId17"/>
    <p:sldId id="353" r:id="rId18"/>
    <p:sldId id="303" r:id="rId19"/>
    <p:sldId id="352" r:id="rId20"/>
    <p:sldId id="329" r:id="rId21"/>
    <p:sldId id="323" r:id="rId22"/>
    <p:sldId id="336" r:id="rId2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ny Tseng" initials="ST" lastIdx="8" clrIdx="0">
    <p:extLst>
      <p:ext uri="{19B8F6BF-5375-455C-9EA6-DF929625EA0E}">
        <p15:presenceInfo xmlns:p15="http://schemas.microsoft.com/office/powerpoint/2012/main" userId="S-1-5-21-299502267-813497703-725345543-1090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CC"/>
    <a:srgbClr val="FFCC00"/>
    <a:srgbClr val="CC00FF"/>
    <a:srgbClr val="00BFC4"/>
    <a:srgbClr val="F87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2" autoAdjust="0"/>
    <p:restoredTop sz="87581" autoAdjust="0"/>
  </p:normalViewPr>
  <p:slideViewPr>
    <p:cSldViewPr snapToGrid="0">
      <p:cViewPr varScale="1">
        <p:scale>
          <a:sx n="83" d="100"/>
          <a:sy n="83" d="100"/>
        </p:scale>
        <p:origin x="39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908"/>
    </p:cViewPr>
  </p:sorterViewPr>
  <p:notesViewPr>
    <p:cSldViewPr snapToGrid="0">
      <p:cViewPr varScale="1">
        <p:scale>
          <a:sx n="134" d="100"/>
          <a:sy n="134" d="100"/>
        </p:scale>
        <p:origin x="18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BFD8F-4AC7-442E-A111-DB2711343769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65B35-BD72-4D1F-B3CC-0FE16DC56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98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02C06-0B78-4A8A-95D8-3D7F759A9BDD}" type="datetimeFigureOut">
              <a:rPr lang="en-CA" smtClean="0"/>
              <a:t>2024-01-22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5BB2E-BBAF-4B98-BFF2-7F109E5F1D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253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Narcissus Flycatcher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5BB2E-BBAF-4B98-BFF2-7F109E5F1DC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0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5BB2E-BBAF-4B98-BFF2-7F109E5F1DC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3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5BB2E-BBAF-4B98-BFF2-7F109E5F1DC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36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5BB2E-BBAF-4B98-BFF2-7F109E5F1DC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423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DDC11-D08C-4B93-B224-66A16F80F29C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3E0B-2314-40AD-9BD9-A82FA8FBF5E9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C9A90-9862-42A0-AB3B-61AB4A265C8F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4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9975-F18D-41AA-B515-0D99B90328D7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4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68026-8A14-40BB-BD7F-358751FC87A3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08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2A895-5027-4B40-B65A-B78D0CF3160B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144749A4-FFF7-4BD6-8C1D-FE479DA31C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t="43895" r="-7" b="20258"/>
          <a:stretch/>
        </p:blipFill>
        <p:spPr>
          <a:xfrm>
            <a:off x="0" y="1284577"/>
            <a:ext cx="12192000" cy="32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1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EA5E-E5D4-43F9-9964-7B8E0E0E4344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00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3B04-4CC0-4A15-B94B-E0236CF1AE43}" type="datetime1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41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E5831-3A29-4905-B052-8E1666295E6B}" type="datetime1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95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7AD7-2B0A-4109-92CE-75E1BEA558B5}" type="datetime1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31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967F-5355-44A8-AF84-2BAE0694391B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1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4976-1BEB-4DBE-947C-51F433E96550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246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48CB-A659-46DB-AF2A-3CA3791ABCEA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7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14759-BAB6-443D-8B2E-94F53483ED63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70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3D34-B2C1-40A0-94C1-78231E886897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02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F9FA4-45F1-4A54-A6C2-4BB9E12019EA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47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DD4C-A00C-45D7-858B-D1635F7A9162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BA0EA-62B3-47AE-8742-6B4ABC412103}" type="datetime1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CAA6-D595-4791-BF3F-89F62A9C9DE0}" type="datetime1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3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134C-1317-498D-B161-8AAB9BED6C5F}" type="datetime1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5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96FD-FD86-478A-BE2A-A41BF1F5ABE6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0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F1C7-5D2B-430C-A80F-E3EE4B83C727}" type="datetime1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4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B2953-DDB5-4D33-8CB7-4DE8542AA7F1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6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93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910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BB550-519C-4157-9862-D045A1999569}" type="datetime1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794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D52A5-F10E-47B2-BACA-C8C9B058A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3.wav"/><Relationship Id="rId7" Type="http://schemas.openxmlformats.org/officeDocument/2006/relationships/image" Target="../media/image33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3.wav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rive.google.com/drive/folders/1itxnrft8nzjgqFWd14dKvGHZ4sLJfYeY?usp=drive_link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46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and black bird on a tree branch&#10;&#10;Description automatically generated">
            <a:extLst>
              <a:ext uri="{FF2B5EF4-FFF2-40B4-BE49-F238E27FC236}">
                <a16:creationId xmlns:a16="http://schemas.microsoft.com/office/drawing/2014/main" id="{C58FFEED-7D8C-4E3F-92F0-0D0F7FE31D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3" r="-1" b="13643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20" name="Picture 19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9F2224E-819E-42A9-808F-52F93D2387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3" r="-1" b="1686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1115219"/>
            <a:ext cx="7517235" cy="23876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solidFill>
                  <a:schemeClr val="bg1"/>
                </a:solidFill>
              </a:rPr>
              <a:t>Automated Audio Monitoring in Ornithology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902074"/>
            <a:ext cx="8803640" cy="25372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CABE 2024 at Taipei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Sunny Tseng</a:t>
            </a:r>
          </a:p>
          <a:p>
            <a:pPr algn="l"/>
            <a:r>
              <a:rPr lang="en-US" altLang="zh-TW" sz="2000" dirty="0">
                <a:solidFill>
                  <a:schemeClr val="bg1"/>
                </a:solidFill>
              </a:rPr>
              <a:t>PhD candidate, University of Northen BC</a:t>
            </a:r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2024 Jan. 23</a:t>
            </a:r>
            <a:r>
              <a:rPr lang="en-US" sz="2000" baseline="30000" dirty="0">
                <a:solidFill>
                  <a:schemeClr val="bg1"/>
                </a:solidFill>
              </a:rPr>
              <a:t>rd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7B459-EE36-F045-EE1B-BC4D2F15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92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85D9-9E96-E426-9215-FED32A9F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Temporal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3DED-E3B3-7030-743B-32D58B99C38E}"/>
              </a:ext>
            </a:extLst>
          </p:cNvPr>
          <p:cNvSpPr txBox="1">
            <a:spLocks/>
          </p:cNvSpPr>
          <p:nvPr/>
        </p:nvSpPr>
        <p:spPr>
          <a:xfrm>
            <a:off x="8247057" y="2943225"/>
            <a:ext cx="3195525" cy="3046514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>
                <a:sym typeface="Wingdings" panose="05000000000000000000" pitchFamily="2" charset="2"/>
              </a:rPr>
              <a:t>454 Barred Owl calls</a:t>
            </a:r>
          </a:p>
          <a:p>
            <a:pPr>
              <a:buFontTx/>
              <a:buChar char="-"/>
            </a:pPr>
            <a:r>
              <a:rPr lang="en-US" sz="2000">
                <a:sym typeface="Wingdings" panose="05000000000000000000" pitchFamily="2" charset="2"/>
              </a:rPr>
              <a:t>10 recorder stations</a:t>
            </a:r>
          </a:p>
          <a:p>
            <a:pPr>
              <a:buFontTx/>
              <a:buChar char="-"/>
            </a:pPr>
            <a:endParaRPr lang="en-US" sz="200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sz="2000">
                <a:sym typeface="Wingdings" panose="05000000000000000000" pitchFamily="2" charset="2"/>
              </a:rPr>
              <a:t>Most of the calls in March, when they are defending territory</a:t>
            </a:r>
          </a:p>
          <a:p>
            <a:pPr>
              <a:buFontTx/>
              <a:buChar char="-"/>
            </a:pPr>
            <a:r>
              <a:rPr lang="en-US" sz="2000">
                <a:sym typeface="Wingdings" panose="05000000000000000000" pitchFamily="2" charset="2"/>
              </a:rPr>
              <a:t>Less call at the end of the season as the territory area is already set</a:t>
            </a:r>
          </a:p>
          <a:p>
            <a:pPr>
              <a:buFontTx/>
              <a:buChar char="-"/>
            </a:pPr>
            <a:endParaRPr lang="en-US" sz="200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sym typeface="Wingdings" panose="05000000000000000000" pitchFamily="2" charset="2"/>
            </a:endParaRPr>
          </a:p>
        </p:txBody>
      </p:sp>
      <p:pic>
        <p:nvPicPr>
          <p:cNvPr id="5" name="Picture 4" descr="A graph with red squares&#10;&#10;Description automatically generated">
            <a:extLst>
              <a:ext uri="{FF2B5EF4-FFF2-40B4-BE49-F238E27FC236}">
                <a16:creationId xmlns:a16="http://schemas.microsoft.com/office/drawing/2014/main" id="{ECC4DDB3-638A-9E18-3DFD-6B92C7915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0" y="1972433"/>
            <a:ext cx="7694816" cy="4616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9CB825-0E3E-33A9-E0CB-3235EEB0FC90}"/>
              </a:ext>
            </a:extLst>
          </p:cNvPr>
          <p:cNvSpPr/>
          <p:nvPr/>
        </p:nvSpPr>
        <p:spPr>
          <a:xfrm>
            <a:off x="1977137" y="2043953"/>
            <a:ext cx="2849732" cy="3945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9DBA3-F953-6C24-2DD1-5BD74C8D6D7D}"/>
              </a:ext>
            </a:extLst>
          </p:cNvPr>
          <p:cNvSpPr/>
          <p:nvPr/>
        </p:nvSpPr>
        <p:spPr>
          <a:xfrm>
            <a:off x="5103310" y="2043953"/>
            <a:ext cx="1783627" cy="3945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A3103-40FA-21F2-8FEC-3A7B2B0D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8ACEF-DC20-C55E-1A32-F237A255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057" y="379212"/>
            <a:ext cx="3195525" cy="2431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7FAE10-E4B6-E324-9728-814BA760FB83}"/>
              </a:ext>
            </a:extLst>
          </p:cNvPr>
          <p:cNvSpPr txBox="1"/>
          <p:nvPr/>
        </p:nvSpPr>
        <p:spPr>
          <a:xfrm>
            <a:off x="9527996" y="6109456"/>
            <a:ext cx="238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Photo credit: Roy V Rea</a:t>
            </a:r>
          </a:p>
        </p:txBody>
      </p:sp>
    </p:spTree>
    <p:extLst>
      <p:ext uri="{BB962C8B-B14F-4D97-AF65-F5344CB8AC3E}">
        <p14:creationId xmlns:p14="http://schemas.microsoft.com/office/powerpoint/2010/main" val="31812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F905-7688-8901-689D-C5D36277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Territorial calls from different sites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494C08-A887-8D04-A955-4DF2F9D44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6"/>
          <a:stretch/>
        </p:blipFill>
        <p:spPr>
          <a:xfrm>
            <a:off x="124097" y="1987078"/>
            <a:ext cx="10515600" cy="23592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7E299A-DF37-5BD3-5334-5814E026D3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7"/>
          <a:stretch/>
        </p:blipFill>
        <p:spPr>
          <a:xfrm>
            <a:off x="124097" y="4498614"/>
            <a:ext cx="10605045" cy="2090057"/>
          </a:xfrm>
          <a:prstGeom prst="rect">
            <a:avLst/>
          </a:prstGeom>
        </p:spPr>
      </p:pic>
      <p:pic>
        <p:nvPicPr>
          <p:cNvPr id="9" name="14_01_20210312_190000_example_owl_call">
            <a:hlinkClick r:id="" action="ppaction://media"/>
            <a:extLst>
              <a:ext uri="{FF2B5EF4-FFF2-40B4-BE49-F238E27FC236}">
                <a16:creationId xmlns:a16="http://schemas.microsoft.com/office/drawing/2014/main" id="{6E587FFA-3449-5E1E-A927-A8C45F780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33149" y="2204400"/>
            <a:ext cx="406400" cy="406400"/>
          </a:xfrm>
          <a:prstGeom prst="rect">
            <a:avLst/>
          </a:prstGeom>
        </p:spPr>
      </p:pic>
      <p:pic>
        <p:nvPicPr>
          <p:cNvPr id="10" name="14_07_20210317_200000_example_owl_call">
            <a:hlinkClick r:id="" action="ppaction://media"/>
            <a:extLst>
              <a:ext uri="{FF2B5EF4-FFF2-40B4-BE49-F238E27FC236}">
                <a16:creationId xmlns:a16="http://schemas.microsoft.com/office/drawing/2014/main" id="{6F7F6CCB-16E7-59F5-8927-91D61FDBB04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33297" y="4701289"/>
            <a:ext cx="4064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94B432-21D3-34B2-9009-2DC311CCABB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0562" y="2445635"/>
            <a:ext cx="999905" cy="1224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335949-FC10-279F-7B52-9AAF99A39B1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13271" y="4741553"/>
            <a:ext cx="999905" cy="1224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ADB30C-B802-D5EA-BF97-7F0120D5890F}"/>
              </a:ext>
            </a:extLst>
          </p:cNvPr>
          <p:cNvSpPr txBox="1"/>
          <p:nvPr/>
        </p:nvSpPr>
        <p:spPr>
          <a:xfrm>
            <a:off x="11136458" y="3432858"/>
            <a:ext cx="7681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b="1"/>
              <a:t>14_01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955EF-F20A-D5C2-95A8-53EF16582FD0}"/>
              </a:ext>
            </a:extLst>
          </p:cNvPr>
          <p:cNvSpPr txBox="1"/>
          <p:nvPr/>
        </p:nvSpPr>
        <p:spPr>
          <a:xfrm>
            <a:off x="11218813" y="5770708"/>
            <a:ext cx="7681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b="1"/>
              <a:t>14_07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02561-BF8C-9BD9-4151-3B875D2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8037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9C34-C280-6144-9185-3EAA0D02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Owl spectrogram &amp; sound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FF66B-E97A-B9BE-4352-6D00D3225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478"/>
            <a:ext cx="10515599" cy="1772553"/>
          </a:xfrm>
        </p:spPr>
        <p:txBody>
          <a:bodyPr>
            <a:normAutofit/>
          </a:bodyPr>
          <a:lstStyle/>
          <a:p>
            <a:r>
              <a:rPr lang="en-CA"/>
              <a:t>Temporal features: 12</a:t>
            </a:r>
          </a:p>
          <a:p>
            <a:r>
              <a:rPr lang="en-CA"/>
              <a:t>Frequency features: 18</a:t>
            </a:r>
          </a:p>
          <a:p>
            <a:r>
              <a:rPr lang="en-CA"/>
              <a:t>Measure these 30 features for all 454 extracted calls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CE0CE-D201-D77E-5CDA-48AA1077C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5" t="14461" r="5926"/>
          <a:stretch/>
        </p:blipFill>
        <p:spPr>
          <a:xfrm>
            <a:off x="927931" y="3644597"/>
            <a:ext cx="10586151" cy="23590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324263-3062-ADE7-65CC-76A1765E39C6}"/>
              </a:ext>
            </a:extLst>
          </p:cNvPr>
          <p:cNvCxnSpPr/>
          <p:nvPr/>
        </p:nvCxnSpPr>
        <p:spPr>
          <a:xfrm flipV="1">
            <a:off x="1620131" y="3653446"/>
            <a:ext cx="0" cy="2359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D04D01-CF73-E034-5CEA-8F927A511ED0}"/>
              </a:ext>
            </a:extLst>
          </p:cNvPr>
          <p:cNvCxnSpPr/>
          <p:nvPr/>
        </p:nvCxnSpPr>
        <p:spPr>
          <a:xfrm flipV="1">
            <a:off x="2145911" y="3661066"/>
            <a:ext cx="0" cy="2359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5BB9EA-4D62-813D-6774-02CB444A0367}"/>
              </a:ext>
            </a:extLst>
          </p:cNvPr>
          <p:cNvCxnSpPr/>
          <p:nvPr/>
        </p:nvCxnSpPr>
        <p:spPr>
          <a:xfrm flipV="1">
            <a:off x="3365111" y="3661066"/>
            <a:ext cx="0" cy="2359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B8572-6AC4-42C3-4FD2-E979D4299909}"/>
              </a:ext>
            </a:extLst>
          </p:cNvPr>
          <p:cNvCxnSpPr/>
          <p:nvPr/>
        </p:nvCxnSpPr>
        <p:spPr>
          <a:xfrm flipV="1">
            <a:off x="3913751" y="3652217"/>
            <a:ext cx="0" cy="2359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AC63C-EBA9-F783-0F0D-CF99E9D54DEF}"/>
              </a:ext>
            </a:extLst>
          </p:cNvPr>
          <p:cNvCxnSpPr/>
          <p:nvPr/>
        </p:nvCxnSpPr>
        <p:spPr>
          <a:xfrm flipV="1">
            <a:off x="4938413" y="3613490"/>
            <a:ext cx="0" cy="2359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699AD0-B8D5-60DC-92BA-695B8FE7EDE7}"/>
              </a:ext>
            </a:extLst>
          </p:cNvPr>
          <p:cNvCxnSpPr/>
          <p:nvPr/>
        </p:nvCxnSpPr>
        <p:spPr>
          <a:xfrm flipV="1">
            <a:off x="6254451" y="3613490"/>
            <a:ext cx="0" cy="2359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00D60A-E833-F819-2CCD-40F128B75B30}"/>
              </a:ext>
            </a:extLst>
          </p:cNvPr>
          <p:cNvCxnSpPr/>
          <p:nvPr/>
        </p:nvCxnSpPr>
        <p:spPr>
          <a:xfrm flipV="1">
            <a:off x="7962932" y="3652217"/>
            <a:ext cx="0" cy="2359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832233-9950-55F2-0945-B8000D9563B2}"/>
              </a:ext>
            </a:extLst>
          </p:cNvPr>
          <p:cNvCxnSpPr/>
          <p:nvPr/>
        </p:nvCxnSpPr>
        <p:spPr>
          <a:xfrm flipV="1">
            <a:off x="8559832" y="3644597"/>
            <a:ext cx="0" cy="2359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37CE6D-25F4-B641-F190-E565AF844C14}"/>
              </a:ext>
            </a:extLst>
          </p:cNvPr>
          <p:cNvCxnSpPr/>
          <p:nvPr/>
        </p:nvCxnSpPr>
        <p:spPr>
          <a:xfrm flipV="1">
            <a:off x="10474503" y="3644597"/>
            <a:ext cx="0" cy="2359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5A6D6-B1A6-5F1F-6202-242DDF93FA80}"/>
              </a:ext>
            </a:extLst>
          </p:cNvPr>
          <p:cNvCxnSpPr>
            <a:cxnSpLocks/>
          </p:cNvCxnSpPr>
          <p:nvPr/>
        </p:nvCxnSpPr>
        <p:spPr>
          <a:xfrm>
            <a:off x="918003" y="4996234"/>
            <a:ext cx="10606005" cy="31108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0E7F13-E5EF-95C1-2C02-059291D41D91}"/>
              </a:ext>
            </a:extLst>
          </p:cNvPr>
          <p:cNvCxnSpPr>
            <a:cxnSpLocks/>
          </p:cNvCxnSpPr>
          <p:nvPr/>
        </p:nvCxnSpPr>
        <p:spPr>
          <a:xfrm>
            <a:off x="924353" y="5483592"/>
            <a:ext cx="10606005" cy="31108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B96229-4BB5-8FAB-02DA-3356767422BA}"/>
              </a:ext>
            </a:extLst>
          </p:cNvPr>
          <p:cNvCxnSpPr>
            <a:cxnSpLocks/>
          </p:cNvCxnSpPr>
          <p:nvPr/>
        </p:nvCxnSpPr>
        <p:spPr>
          <a:xfrm>
            <a:off x="1635072" y="4099219"/>
            <a:ext cx="8858418" cy="411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FD41E8-B58A-1088-237B-250E9DBC0A4A}"/>
              </a:ext>
            </a:extLst>
          </p:cNvPr>
          <p:cNvSpPr txBox="1"/>
          <p:nvPr/>
        </p:nvSpPr>
        <p:spPr>
          <a:xfrm>
            <a:off x="9247213" y="3661066"/>
            <a:ext cx="37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solidFill>
                  <a:srgbClr val="FF0000"/>
                </a:solidFill>
              </a:rPr>
              <a:t>sl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E8C251-F2DC-E2A8-CC10-A20607E33F84}"/>
              </a:ext>
            </a:extLst>
          </p:cNvPr>
          <p:cNvCxnSpPr>
            <a:cxnSpLocks/>
          </p:cNvCxnSpPr>
          <p:nvPr/>
        </p:nvCxnSpPr>
        <p:spPr>
          <a:xfrm>
            <a:off x="1620131" y="4676809"/>
            <a:ext cx="51977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0B077C-C58C-C796-968E-92399FCB2234}"/>
              </a:ext>
            </a:extLst>
          </p:cNvPr>
          <p:cNvSpPr txBox="1"/>
          <p:nvPr/>
        </p:nvSpPr>
        <p:spPr>
          <a:xfrm>
            <a:off x="1635072" y="4168814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FF0000"/>
                </a:solidFill>
              </a:rPr>
              <a:t>d1 – 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19F958-DB6C-C410-9EEC-75F6410E5DAE}"/>
              </a:ext>
            </a:extLst>
          </p:cNvPr>
          <p:cNvCxnSpPr>
            <a:cxnSpLocks/>
          </p:cNvCxnSpPr>
          <p:nvPr/>
        </p:nvCxnSpPr>
        <p:spPr>
          <a:xfrm>
            <a:off x="3365111" y="4676809"/>
            <a:ext cx="54864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652D8F-8FF0-AA41-86EA-42E5BFCE9EF6}"/>
              </a:ext>
            </a:extLst>
          </p:cNvPr>
          <p:cNvSpPr txBox="1"/>
          <p:nvPr/>
        </p:nvSpPr>
        <p:spPr>
          <a:xfrm>
            <a:off x="3421434" y="4200427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FF0000"/>
                </a:solidFill>
              </a:rPr>
              <a:t>i1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CE3388-55A2-EC04-FACE-E61C739300C2}"/>
              </a:ext>
            </a:extLst>
          </p:cNvPr>
          <p:cNvCxnSpPr>
            <a:cxnSpLocks/>
          </p:cNvCxnSpPr>
          <p:nvPr/>
        </p:nvCxnSpPr>
        <p:spPr>
          <a:xfrm flipV="1">
            <a:off x="4938413" y="4630479"/>
            <a:ext cx="1322003" cy="449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5D8B97-0288-5356-783E-1A10D9C1AFD1}"/>
              </a:ext>
            </a:extLst>
          </p:cNvPr>
          <p:cNvSpPr txBox="1"/>
          <p:nvPr/>
        </p:nvSpPr>
        <p:spPr>
          <a:xfrm>
            <a:off x="5373123" y="4207786"/>
            <a:ext cx="41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solidFill>
                  <a:srgbClr val="FF0000"/>
                </a:solidFill>
              </a:rPr>
              <a:t>i2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7EDD69-F2BF-9FDF-E85A-F2ED0CD7008A}"/>
              </a:ext>
            </a:extLst>
          </p:cNvPr>
          <p:cNvCxnSpPr>
            <a:cxnSpLocks/>
          </p:cNvCxnSpPr>
          <p:nvPr/>
        </p:nvCxnSpPr>
        <p:spPr>
          <a:xfrm>
            <a:off x="7962932" y="4662092"/>
            <a:ext cx="596900" cy="735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4008A8-3707-2717-F419-3EE7C7FB81AE}"/>
              </a:ext>
            </a:extLst>
          </p:cNvPr>
          <p:cNvSpPr txBox="1"/>
          <p:nvPr/>
        </p:nvSpPr>
        <p:spPr>
          <a:xfrm>
            <a:off x="8093258" y="4176270"/>
            <a:ext cx="41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solidFill>
                  <a:srgbClr val="FF0000"/>
                </a:solidFill>
              </a:rPr>
              <a:t>i3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E4490B-D3A2-31F8-6E12-7688EC55351B}"/>
              </a:ext>
            </a:extLst>
          </p:cNvPr>
          <p:cNvCxnSpPr>
            <a:cxnSpLocks/>
          </p:cNvCxnSpPr>
          <p:nvPr/>
        </p:nvCxnSpPr>
        <p:spPr>
          <a:xfrm>
            <a:off x="1519172" y="5007453"/>
            <a:ext cx="0" cy="45143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811C5F-805C-9491-051B-AA03D458AA8F}"/>
              </a:ext>
            </a:extLst>
          </p:cNvPr>
          <p:cNvSpPr txBox="1"/>
          <p:nvPr/>
        </p:nvSpPr>
        <p:spPr>
          <a:xfrm>
            <a:off x="908077" y="5385086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70C0"/>
                </a:solidFill>
              </a:rPr>
              <a:t>dfr1 – 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9864A1-9753-3415-0D6D-1F2DBEA34487}"/>
              </a:ext>
            </a:extLst>
          </p:cNvPr>
          <p:cNvSpPr txBox="1"/>
          <p:nvPr/>
        </p:nvSpPr>
        <p:spPr>
          <a:xfrm rot="16200000">
            <a:off x="-640780" y="4789993"/>
            <a:ext cx="186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/>
              <a:t>Frequency (kHz)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E41AD0-1575-533B-D193-A27CFAF58880}"/>
              </a:ext>
            </a:extLst>
          </p:cNvPr>
          <p:cNvSpPr txBox="1"/>
          <p:nvPr/>
        </p:nvSpPr>
        <p:spPr>
          <a:xfrm>
            <a:off x="424097" y="4056235"/>
            <a:ext cx="50853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000"/>
              <a:t>1</a:t>
            </a:r>
          </a:p>
          <a:p>
            <a:pPr algn="r"/>
            <a:endParaRPr lang="en-CA" sz="2400"/>
          </a:p>
          <a:p>
            <a:pPr algn="r"/>
            <a:r>
              <a:rPr lang="en-CA" sz="2000"/>
              <a:t>0.5</a:t>
            </a:r>
          </a:p>
          <a:p>
            <a:pPr algn="r"/>
            <a:endParaRPr lang="en-CA" sz="2000"/>
          </a:p>
          <a:p>
            <a:pPr algn="r"/>
            <a:endParaRPr lang="en-CA" sz="2400"/>
          </a:p>
          <a:p>
            <a:pPr algn="r"/>
            <a:r>
              <a:rPr lang="en-CA" sz="200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38A6A-EFEF-EFE2-CE6A-23F3BA0ED491}"/>
              </a:ext>
            </a:extLst>
          </p:cNvPr>
          <p:cNvSpPr txBox="1"/>
          <p:nvPr/>
        </p:nvSpPr>
        <p:spPr>
          <a:xfrm>
            <a:off x="5691582" y="6295048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/>
              <a:t>Time (s)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9A1903-0F86-3BF0-A076-1E67FF7962BF}"/>
              </a:ext>
            </a:extLst>
          </p:cNvPr>
          <p:cNvSpPr txBox="1"/>
          <p:nvPr/>
        </p:nvSpPr>
        <p:spPr>
          <a:xfrm>
            <a:off x="1237579" y="5972514"/>
            <a:ext cx="1007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/>
              <a:t>0                    0.5                     1                   1.5                     2                    2.5                    3                    3.5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0B497F-8005-EF72-AF4B-8BE36F37CD8C}"/>
              </a:ext>
            </a:extLst>
          </p:cNvPr>
          <p:cNvCxnSpPr>
            <a:cxnSpLocks/>
          </p:cNvCxnSpPr>
          <p:nvPr/>
        </p:nvCxnSpPr>
        <p:spPr>
          <a:xfrm>
            <a:off x="10478549" y="5023019"/>
            <a:ext cx="636493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E7F33F-EBEA-FF1D-69E1-FC902BF59314}"/>
              </a:ext>
            </a:extLst>
          </p:cNvPr>
          <p:cNvCxnSpPr>
            <a:cxnSpLocks/>
          </p:cNvCxnSpPr>
          <p:nvPr/>
        </p:nvCxnSpPr>
        <p:spPr>
          <a:xfrm>
            <a:off x="10478549" y="5509246"/>
            <a:ext cx="636493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DB87EE-E74A-2219-211A-C5DA1A2F2B13}"/>
              </a:ext>
            </a:extLst>
          </p:cNvPr>
          <p:cNvSpPr txBox="1"/>
          <p:nvPr/>
        </p:nvSpPr>
        <p:spPr>
          <a:xfrm>
            <a:off x="10535929" y="5465926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err="1">
                <a:solidFill>
                  <a:srgbClr val="0070C0"/>
                </a:solidFill>
              </a:rPr>
              <a:t>min_d</a:t>
            </a:r>
            <a:endParaRPr lang="en-CA" sz="240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4A3FB6-B4A6-BE9B-E843-BB03B3DBBABD}"/>
              </a:ext>
            </a:extLst>
          </p:cNvPr>
          <p:cNvSpPr txBox="1"/>
          <p:nvPr/>
        </p:nvSpPr>
        <p:spPr>
          <a:xfrm>
            <a:off x="10510579" y="4538892"/>
            <a:ext cx="102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70C0"/>
                </a:solidFill>
              </a:rPr>
              <a:t>max_d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304774-49AE-7A0E-3248-ABFC2A7A8A76}"/>
              </a:ext>
            </a:extLst>
          </p:cNvPr>
          <p:cNvSpPr txBox="1"/>
          <p:nvPr/>
        </p:nvSpPr>
        <p:spPr>
          <a:xfrm>
            <a:off x="3517607" y="5487393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>
                <a:solidFill>
                  <a:srgbClr val="0070C0"/>
                </a:solidFill>
              </a:rPr>
              <a:t>md1 – 8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4ECECB-AA0B-7CC8-0E4E-F07990FE7CB7}"/>
              </a:ext>
            </a:extLst>
          </p:cNvPr>
          <p:cNvCxnSpPr>
            <a:cxnSpLocks/>
          </p:cNvCxnSpPr>
          <p:nvPr/>
        </p:nvCxnSpPr>
        <p:spPr>
          <a:xfrm>
            <a:off x="2990589" y="5272415"/>
            <a:ext cx="556188" cy="47007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F505C483-6687-B18F-03AE-44512048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  <p:bldP spid="26" grpId="0"/>
      <p:bldP spid="28" grpId="0"/>
      <p:bldP spid="35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bird with different colored circles&#10;&#10;Description automatically generated">
            <a:extLst>
              <a:ext uri="{FF2B5EF4-FFF2-40B4-BE49-F238E27FC236}">
                <a16:creationId xmlns:a16="http://schemas.microsoft.com/office/drawing/2014/main" id="{B6BFAACE-BF49-2D35-FD87-9312E4235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7" y="0"/>
            <a:ext cx="11858925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65DC2-18F3-CA7D-7C29-6930B1EA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E25C1-BE85-44F8-BBBE-A821AA5D4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000"/>
          <a:stretch/>
        </p:blipFill>
        <p:spPr>
          <a:xfrm>
            <a:off x="7677921" y="258196"/>
            <a:ext cx="2600006" cy="1637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6D34A8-C7C4-4A67-BAD5-80C798B3B221}"/>
              </a:ext>
            </a:extLst>
          </p:cNvPr>
          <p:cNvSpPr/>
          <p:nvPr/>
        </p:nvSpPr>
        <p:spPr>
          <a:xfrm>
            <a:off x="7677919" y="469900"/>
            <a:ext cx="2600006" cy="939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70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68F8D-943F-13D1-6DEB-8DF1DF1B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BirdNET</a:t>
            </a:r>
            <a:r>
              <a:rPr lang="en-US"/>
              <a:t> ARU sound library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5523-7E98-C1E7-775C-FCA0128AA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6577"/>
            <a:ext cx="4476750" cy="3751628"/>
          </a:xfrm>
        </p:spPr>
        <p:txBody>
          <a:bodyPr/>
          <a:lstStyle/>
          <a:p>
            <a:r>
              <a:rPr lang="en-US"/>
              <a:t>131 species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b="1">
                <a:sym typeface="Wingdings" panose="05000000000000000000" pitchFamily="2" charset="2"/>
              </a:rPr>
              <a:t>96</a:t>
            </a:r>
            <a:r>
              <a:rPr lang="en-US">
                <a:sym typeface="Wingdings" panose="05000000000000000000" pitchFamily="2" charset="2"/>
              </a:rPr>
              <a:t> species</a:t>
            </a:r>
          </a:p>
          <a:p>
            <a:endParaRPr lang="en-US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Manual validation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eBird distribution map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BBS Atlas Prince George</a:t>
            </a:r>
          </a:p>
          <a:p>
            <a:endParaRPr lang="en-CA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CA">
                <a:sym typeface="Wingdings" panose="05000000000000000000" pitchFamily="2" charset="2"/>
                <a:hlinkClick r:id="rId2"/>
              </a:rPr>
              <a:t>JPRF sound library</a:t>
            </a:r>
            <a:endParaRPr lang="en-US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A508-E2FE-B2FB-01B5-22E43CED4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72"/>
          <a:stretch/>
        </p:blipFill>
        <p:spPr>
          <a:xfrm>
            <a:off x="5608848" y="1726867"/>
            <a:ext cx="5953510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9EC2A-5CDF-146F-4ED4-F59E74F0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0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66D6-4C68-6F22-F63A-66505C91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Richness map (96 ARU species)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A7903-CCC9-FCE4-C560-07AB6FC8A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" t="23958" r="5040" b="36979"/>
          <a:stretch/>
        </p:blipFill>
        <p:spPr>
          <a:xfrm rot="16200000">
            <a:off x="7502907" y="4094865"/>
            <a:ext cx="4264423" cy="269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10B787-3D53-BC46-227A-F3D7FE2DCC04}"/>
              </a:ext>
            </a:extLst>
          </p:cNvPr>
          <p:cNvSpPr txBox="1"/>
          <p:nvPr/>
        </p:nvSpPr>
        <p:spPr>
          <a:xfrm>
            <a:off x="9826427" y="2293328"/>
            <a:ext cx="50206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40 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30 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20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32402-99A7-AD66-479D-69AED6B4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2C81A-0B83-A052-28F3-FA2DA1D5FFE6}"/>
              </a:ext>
            </a:extLst>
          </p:cNvPr>
          <p:cNvSpPr txBox="1"/>
          <p:nvPr/>
        </p:nvSpPr>
        <p:spPr>
          <a:xfrm>
            <a:off x="9393967" y="1564487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Richness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C75D5-D760-4EC8-8241-B27888824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2"/>
          <a:stretch/>
        </p:blipFill>
        <p:spPr>
          <a:xfrm>
            <a:off x="951209" y="1360500"/>
            <a:ext cx="8329749" cy="52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A571-BB8C-4324-BB41-7A2B435E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talked about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2433-063B-4AF1-B840-5F836A1CE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038"/>
            <a:ext cx="10515600" cy="4351338"/>
          </a:xfrm>
        </p:spPr>
        <p:txBody>
          <a:bodyPr/>
          <a:lstStyle/>
          <a:p>
            <a:r>
              <a:rPr lang="en-CA" dirty="0" err="1"/>
              <a:t>AudioMoth</a:t>
            </a:r>
            <a:r>
              <a:rPr lang="en-CA" dirty="0"/>
              <a:t> + </a:t>
            </a:r>
            <a:r>
              <a:rPr lang="en-CA" dirty="0" err="1"/>
              <a:t>BirdNET</a:t>
            </a:r>
            <a:r>
              <a:rPr lang="en-CA" dirty="0"/>
              <a:t> is powerful for accessing biodiversity</a:t>
            </a:r>
          </a:p>
          <a:p>
            <a:r>
              <a:rPr lang="en-CA" dirty="0" err="1"/>
              <a:t>BirdNET</a:t>
            </a:r>
            <a:r>
              <a:rPr lang="en-CA" dirty="0"/>
              <a:t> performs differently across different bird species</a:t>
            </a:r>
          </a:p>
          <a:p>
            <a:r>
              <a:rPr lang="en-CA" dirty="0"/>
              <a:t>Audio collected by </a:t>
            </a:r>
            <a:r>
              <a:rPr lang="en-CA" dirty="0" err="1"/>
              <a:t>AudioMoth</a:t>
            </a:r>
            <a:r>
              <a:rPr lang="en-CA" dirty="0"/>
              <a:t> enables individual owl monitoring</a:t>
            </a:r>
          </a:p>
          <a:p>
            <a:r>
              <a:rPr lang="en-CA" dirty="0"/>
              <a:t>Large-scaled monitoring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0EA13-9637-4EDC-BB06-7873F607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7B2DF-16D1-4D2A-ADA9-1954E4A8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570" y="4249560"/>
            <a:ext cx="2805142" cy="2012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CB293E-7795-4D62-83EE-5692B55B45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6"/>
          <a:stretch/>
        </p:blipFill>
        <p:spPr>
          <a:xfrm>
            <a:off x="6115737" y="4276551"/>
            <a:ext cx="2434056" cy="1958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E3D54-17CE-3024-85AD-1CA303EDF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" y="4249560"/>
            <a:ext cx="2683862" cy="2012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B1E3C-E4DA-4E0F-698C-8CA9174144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32"/>
          <a:stretch/>
        </p:blipFill>
        <p:spPr>
          <a:xfrm>
            <a:off x="8743425" y="4249560"/>
            <a:ext cx="3207033" cy="2012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83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C1D4-6AF3-88A7-C983-D551A0B7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Happy Birding!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8169F-3D1E-F98C-250F-45590A519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technology!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2DFDE-14E3-7633-55B9-0D4F6843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36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AD05-D663-4D92-B472-D1C4E786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audios through BirdNET 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54A00-EE98-45F5-BC48-7B57FAC25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92"/>
            <a:ext cx="10515600" cy="4351338"/>
          </a:xfrm>
        </p:spPr>
        <p:txBody>
          <a:bodyPr/>
          <a:lstStyle/>
          <a:p>
            <a:r>
              <a:rPr lang="en-US"/>
              <a:t>1/10 time consumption </a:t>
            </a:r>
            <a:r>
              <a:rPr lang="en-US">
                <a:sym typeface="Wingdings" panose="05000000000000000000" pitchFamily="2" charset="2"/>
              </a:rPr>
              <a:t> 150 computer hours</a:t>
            </a:r>
            <a:endParaRPr lang="en-US"/>
          </a:p>
          <a:p>
            <a:r>
              <a:rPr lang="en-US"/>
              <a:t>Confidence value for detections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FB1-520E-4C44-B90D-A7B9EAC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944F6-26BC-40C4-8EFA-658340CA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57" y="2717255"/>
            <a:ext cx="10850043" cy="37502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FF5240-1B8A-4663-BB0A-6B1099057841}"/>
              </a:ext>
            </a:extLst>
          </p:cNvPr>
          <p:cNvSpPr/>
          <p:nvPr/>
        </p:nvSpPr>
        <p:spPr>
          <a:xfrm>
            <a:off x="8181975" y="2609850"/>
            <a:ext cx="3248025" cy="39788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75A1CA-F412-489E-B503-B753F312604C}"/>
              </a:ext>
            </a:extLst>
          </p:cNvPr>
          <p:cNvSpPr txBox="1">
            <a:spLocks/>
          </p:cNvSpPr>
          <p:nvPr/>
        </p:nvSpPr>
        <p:spPr>
          <a:xfrm>
            <a:off x="7449618" y="565898"/>
            <a:ext cx="4742382" cy="988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How can we know the threshold of “true” detection? </a:t>
            </a:r>
            <a:endParaRPr lang="en-CA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4615DB-FDFC-4B75-8A5B-247CCD3E23AA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9805988" y="1554412"/>
            <a:ext cx="14821" cy="10554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38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5616-8618-1D37-CE61-1D886F17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/>
              <a:t>Threshold Setting</a:t>
            </a:r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6582D-CBF1-223E-157E-3BDF675FA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819" y="1131996"/>
            <a:ext cx="9672687" cy="5726004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CD863-2AF1-8FFF-0B82-3B84A1F6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5A1B5E-D8DB-47A4-35F8-08693C2F9C8E}"/>
              </a:ext>
            </a:extLst>
          </p:cNvPr>
          <p:cNvSpPr/>
          <p:nvPr/>
        </p:nvSpPr>
        <p:spPr>
          <a:xfrm>
            <a:off x="1585732" y="1307939"/>
            <a:ext cx="474562" cy="3472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8BF6F-26F8-1364-C3A9-57839A2AFAEB}"/>
              </a:ext>
            </a:extLst>
          </p:cNvPr>
          <p:cNvSpPr/>
          <p:nvPr/>
        </p:nvSpPr>
        <p:spPr>
          <a:xfrm>
            <a:off x="6175621" y="1327049"/>
            <a:ext cx="474562" cy="3472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31FE5A-DC4C-D326-30A4-B8A6C48DF6FC}"/>
              </a:ext>
            </a:extLst>
          </p:cNvPr>
          <p:cNvSpPr/>
          <p:nvPr/>
        </p:nvSpPr>
        <p:spPr>
          <a:xfrm>
            <a:off x="1632032" y="3936177"/>
            <a:ext cx="474562" cy="3472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5B6B57-2BAA-4FC8-C8A1-5C8D6F40FE1A}"/>
              </a:ext>
            </a:extLst>
          </p:cNvPr>
          <p:cNvSpPr/>
          <p:nvPr/>
        </p:nvSpPr>
        <p:spPr>
          <a:xfrm>
            <a:off x="6291367" y="3994998"/>
            <a:ext cx="474562" cy="3472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3698D5-579A-C3AE-57D0-15DD2520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148" y="2618429"/>
            <a:ext cx="937917" cy="636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A56270-81E3-BD00-EE3E-7DD48BCC5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011" y="2474565"/>
            <a:ext cx="935925" cy="6242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EB9FCC-9F04-4BA4-750E-1E21E51887AD}"/>
              </a:ext>
            </a:extLst>
          </p:cNvPr>
          <p:cNvSpPr/>
          <p:nvPr/>
        </p:nvSpPr>
        <p:spPr>
          <a:xfrm>
            <a:off x="6463382" y="1268228"/>
            <a:ext cx="4733925" cy="2667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16" descr="A bird on a tree&#10;&#10;Description automatically generated">
            <a:extLst>
              <a:ext uri="{FF2B5EF4-FFF2-40B4-BE49-F238E27FC236}">
                <a16:creationId xmlns:a16="http://schemas.microsoft.com/office/drawing/2014/main" id="{B831F411-AABE-5F15-3E7D-C4BB6CBBC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00" y="5345479"/>
            <a:ext cx="937917" cy="5257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7695EB-DA87-5D64-5AB8-33C0669FC04B}"/>
              </a:ext>
            </a:extLst>
          </p:cNvPr>
          <p:cNvSpPr/>
          <p:nvPr/>
        </p:nvSpPr>
        <p:spPr>
          <a:xfrm>
            <a:off x="1787330" y="4012624"/>
            <a:ext cx="4504037" cy="265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08C176-AF36-04D4-9E7A-A3181D397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306" y="5267554"/>
            <a:ext cx="912172" cy="6815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4A10F7-E15C-2BE7-3A32-E8C24EE22A17}"/>
              </a:ext>
            </a:extLst>
          </p:cNvPr>
          <p:cNvSpPr/>
          <p:nvPr/>
        </p:nvSpPr>
        <p:spPr>
          <a:xfrm>
            <a:off x="6396502" y="4035564"/>
            <a:ext cx="4504037" cy="265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9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B8EA-6A35-46CB-956D-F76089BDA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advances in birding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FD2D-0B90-4023-994F-E8B3B87F5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390"/>
            <a:ext cx="10515600" cy="1094937"/>
          </a:xfrm>
        </p:spPr>
        <p:txBody>
          <a:bodyPr>
            <a:normAutofit/>
          </a:bodyPr>
          <a:lstStyle/>
          <a:p>
            <a:r>
              <a:rPr lang="en-US" dirty="0"/>
              <a:t>Most of the birds are heard rather than seen in the field</a:t>
            </a:r>
          </a:p>
          <a:p>
            <a:r>
              <a:rPr lang="en-US" dirty="0"/>
              <a:t>From ears to digital recorders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50DBB-DFBB-430D-8119-DA12A0CC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1AA4C-815A-41D5-B6BF-18504995D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205" y="2685372"/>
            <a:ext cx="5187386" cy="3890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551778-EF00-F5AC-9662-38C46CD02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9" y="2685371"/>
            <a:ext cx="5835809" cy="38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5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C7FA-177F-4E1A-35A2-C7FFBE91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Spatial distance vs vocal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7F85-1DFD-D26C-7CE9-535BB94B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8984" y="1616510"/>
            <a:ext cx="3201244" cy="2904337"/>
          </a:xfrm>
        </p:spPr>
        <p:txBody>
          <a:bodyPr>
            <a:normAutofit/>
          </a:bodyPr>
          <a:lstStyle/>
          <a:p>
            <a:r>
              <a:rPr lang="en-CA"/>
              <a:t>Same birds flying around and get recorded by multiple ARUs?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3020C-3D94-CF5A-007B-86A2AB67B2CD}"/>
              </a:ext>
            </a:extLst>
          </p:cNvPr>
          <p:cNvSpPr txBox="1"/>
          <p:nvPr/>
        </p:nvSpPr>
        <p:spPr>
          <a:xfrm>
            <a:off x="8969116" y="3534102"/>
            <a:ext cx="1285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>
                <a:sym typeface="Wingdings" panose="05000000000000000000" pitchFamily="2" charset="2"/>
              </a:rPr>
              <a:t> No</a:t>
            </a:r>
            <a:endParaRPr lang="en-CA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DF8FC-113D-8A29-CC79-EFC416D46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6973C5-8F49-4360-BCCC-030B4ABFB5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0" y="1466851"/>
            <a:ext cx="8510144" cy="51053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6FE455-ADE2-461F-B1BC-29B182226F00}"/>
              </a:ext>
            </a:extLst>
          </p:cNvPr>
          <p:cNvSpPr/>
          <p:nvPr/>
        </p:nvSpPr>
        <p:spPr>
          <a:xfrm>
            <a:off x="1241684" y="1616510"/>
            <a:ext cx="7443432" cy="4146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F7327F-4027-456C-9A30-DB73931A61EF}"/>
              </a:ext>
            </a:extLst>
          </p:cNvPr>
          <p:cNvCxnSpPr>
            <a:cxnSpLocks/>
          </p:cNvCxnSpPr>
          <p:nvPr/>
        </p:nvCxnSpPr>
        <p:spPr>
          <a:xfrm>
            <a:off x="2019300" y="2200275"/>
            <a:ext cx="6172200" cy="31908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73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21DC-D98B-B464-C131-B7507E43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ARU vs eBird</a:t>
            </a:r>
            <a:endParaRPr lang="en-CA"/>
          </a:p>
        </p:txBody>
      </p:sp>
      <p:pic>
        <p:nvPicPr>
          <p:cNvPr id="22" name="Content Placeholder 21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F302A89B-9BBF-7899-3894-BF141E94D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2" y="1596346"/>
            <a:ext cx="10245544" cy="5122772"/>
          </a:xfrm>
        </p:spPr>
      </p:pic>
      <p:pic>
        <p:nvPicPr>
          <p:cNvPr id="24" name="Picture 23" descr="A close-up of a graph&#10;&#10;Description automatically generated">
            <a:extLst>
              <a:ext uri="{FF2B5EF4-FFF2-40B4-BE49-F238E27FC236}">
                <a16:creationId xmlns:a16="http://schemas.microsoft.com/office/drawing/2014/main" id="{65005F44-92EB-3B48-258B-AC03C320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7246"/>
            <a:ext cx="5679150" cy="9897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B3F9F5-5A29-733B-41E7-1F2AAA23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839F-1D42-48C7-8513-73E9F4BB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Autonomous recording units (ARU)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9F34-998B-4C12-8132-AA088B966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to set up</a:t>
            </a:r>
          </a:p>
          <a:p>
            <a:r>
              <a:rPr lang="en-US"/>
              <a:t>Schedule</a:t>
            </a:r>
          </a:p>
          <a:p>
            <a:r>
              <a:rPr lang="en-US"/>
              <a:t>Price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F3022-DFB7-4075-A102-378DED69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607A9-6ED6-47B4-BD5F-BC658CF6F3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40" y="1351195"/>
            <a:ext cx="3318711" cy="248903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40C8A2-87F7-44D5-A1B8-29E1014067AF}"/>
              </a:ext>
            </a:extLst>
          </p:cNvPr>
          <p:cNvSpPr txBox="1">
            <a:spLocks/>
          </p:cNvSpPr>
          <p:nvPr/>
        </p:nvSpPr>
        <p:spPr>
          <a:xfrm>
            <a:off x="4747893" y="1594892"/>
            <a:ext cx="7020367" cy="4761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Bird sound activity </a:t>
            </a:r>
            <a:r>
              <a:rPr lang="en-US" sz="2400" dirty="0">
                <a:sym typeface="Wingdings" panose="05000000000000000000" pitchFamily="2" charset="2"/>
              </a:rPr>
              <a:t> avian </a:t>
            </a:r>
            <a:r>
              <a:rPr lang="en-US" sz="2400" dirty="0"/>
              <a:t>biodiversity</a:t>
            </a:r>
          </a:p>
          <a:p>
            <a:endParaRPr lang="en-US" sz="2400" dirty="0"/>
          </a:p>
          <a:p>
            <a:r>
              <a:rPr lang="en-US" sz="2400" dirty="0" err="1"/>
              <a:t>AudioMoth</a:t>
            </a:r>
            <a:r>
              <a:rPr lang="en-US" sz="2400" dirty="0"/>
              <a:t>, </a:t>
            </a:r>
            <a:r>
              <a:rPr lang="en-US" sz="2400" dirty="0" err="1"/>
              <a:t>LabMaker</a:t>
            </a:r>
            <a:r>
              <a:rPr lang="en-US" sz="2400" dirty="0"/>
              <a:t>, ~ 80 CAD/unit</a:t>
            </a:r>
          </a:p>
          <a:p>
            <a:r>
              <a:rPr lang="en-US" sz="2400" dirty="0"/>
              <a:t>Song Meter, Wildlife Acoustic, ~ 700 CAD/unit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How it sounds like… (2021 Mar 5</a:t>
            </a:r>
            <a:r>
              <a:rPr lang="en-US" sz="2400" baseline="30000" dirty="0"/>
              <a:t>th</a:t>
            </a:r>
            <a:r>
              <a:rPr lang="en-US" sz="2400" dirty="0"/>
              <a:t>)</a:t>
            </a:r>
            <a:endParaRPr lang="en-CA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E13823-E13A-486B-8619-AE0003DEBF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23" y="4202528"/>
            <a:ext cx="2898397" cy="2173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AE89E1-B6B3-466E-9CA8-96C44ED6F6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92" y="3840228"/>
            <a:ext cx="1617541" cy="2875628"/>
          </a:xfrm>
          <a:prstGeom prst="rect">
            <a:avLst/>
          </a:prstGeom>
        </p:spPr>
      </p:pic>
      <p:pic>
        <p:nvPicPr>
          <p:cNvPr id="14" name="14_28_20210305_213000_example_owl_family">
            <a:hlinkClick r:id="" action="ppaction://media"/>
            <a:extLst>
              <a:ext uri="{FF2B5EF4-FFF2-40B4-BE49-F238E27FC236}">
                <a16:creationId xmlns:a16="http://schemas.microsoft.com/office/drawing/2014/main" id="{7A0588C2-D03D-4E9B-A34B-E937BD2FB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33223" y="3650228"/>
            <a:ext cx="906326" cy="9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9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D727-5D8E-4ECB-A2C2-21295882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Study area - John Prince Research Forest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5A73DB-BDA5-4B1F-B3E8-FE1F5ED1C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745705"/>
            <a:ext cx="4273153" cy="28487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D30FB-3D0E-4405-9EC5-216D0CB3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82BDE-A9A6-4D52-8FDB-58D3B9829D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6" y="1497806"/>
            <a:ext cx="2949178" cy="2211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1711A7-39F1-4C45-9EAB-9E554ADDB9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66" y="4315865"/>
            <a:ext cx="4050860" cy="22786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A5119B-91E1-4E4E-A1E9-E057834BF8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1549" y="3335733"/>
            <a:ext cx="3724275" cy="2793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696CB0-CBE3-4C3A-B400-8168225D0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25" y="1564357"/>
            <a:ext cx="2860767" cy="22118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55723D-5647-4592-81CF-E1621A88DA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67" y="1597284"/>
            <a:ext cx="4050860" cy="27005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11850B-DF8F-4F90-B974-DCD1718C02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1" y="1497806"/>
            <a:ext cx="1238250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E3D7-C1A8-72FC-79A7-DB8286C4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74" y="-24017"/>
            <a:ext cx="10515600" cy="1325563"/>
          </a:xfrm>
        </p:spPr>
        <p:txBody>
          <a:bodyPr/>
          <a:lstStyle/>
          <a:p>
            <a:r>
              <a:rPr lang="en-CA"/>
              <a:t>Study area - John Prince Research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1C75A-C6AA-A7B5-23EF-01831142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93" y="3768608"/>
            <a:ext cx="3018987" cy="2775963"/>
          </a:xfrm>
          <a:ln w="28575">
            <a:solidFill>
              <a:schemeClr val="tx1"/>
            </a:solidFill>
            <a:prstDash val="sysDash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66 </a:t>
            </a:r>
            <a:r>
              <a:rPr lang="en-US" sz="2000" dirty="0" err="1">
                <a:sym typeface="Wingdings" panose="05000000000000000000" pitchFamily="2" charset="2"/>
              </a:rPr>
              <a:t>AudioMoth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~3 km apart</a:t>
            </a:r>
            <a:r>
              <a:rPr lang="zh-TW" altLang="en-US" sz="2000" dirty="0">
                <a:sym typeface="Wingdings" panose="05000000000000000000" pitchFamily="2" charset="2"/>
              </a:rPr>
              <a:t> </a:t>
            </a:r>
            <a:endParaRPr lang="en-US" altLang="zh-TW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000" dirty="0">
                <a:sym typeface="Wingdings" panose="05000000000000000000" pitchFamily="2" charset="2"/>
              </a:rPr>
              <a:t>Taipei city*2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2020 - 2022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    ~ 1,500 hours audio</a:t>
            </a:r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    ~ 15 TB of data</a:t>
            </a:r>
          </a:p>
        </p:txBody>
      </p:sp>
      <p:pic>
        <p:nvPicPr>
          <p:cNvPr id="68" name="Picture 2" descr="Using the AudioMoth – John F. Kearney &amp;amp; Associates">
            <a:extLst>
              <a:ext uri="{FF2B5EF4-FFF2-40B4-BE49-F238E27FC236}">
                <a16:creationId xmlns:a16="http://schemas.microsoft.com/office/drawing/2014/main" id="{29B856F9-DE77-0511-08E1-AB7CDE42A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67"/>
          <a:stretch/>
        </p:blipFill>
        <p:spPr bwMode="auto">
          <a:xfrm>
            <a:off x="180173" y="1402581"/>
            <a:ext cx="2848375" cy="213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p of a lake&#10;&#10;Description automatically generated">
            <a:extLst>
              <a:ext uri="{FF2B5EF4-FFF2-40B4-BE49-F238E27FC236}">
                <a16:creationId xmlns:a16="http://schemas.microsoft.com/office/drawing/2014/main" id="{12051C31-C354-632D-59AC-A17FC3D62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792" y="1182150"/>
            <a:ext cx="7725651" cy="54374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45DD7-9E85-7FAD-B663-2871ADDA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</a:t>
            </a:r>
            <a:r>
              <a:rPr lang="en-US" err="1"/>
              <a:t>BirdNET</a:t>
            </a:r>
            <a:r>
              <a:rPr lang="en-US"/>
              <a:t> work?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F00F1-4207-4C3A-8438-20244A1DF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20" y="1579229"/>
            <a:ext cx="2899944" cy="5359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402CC7-63D1-4386-B3FA-7B987F11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320" y="2600216"/>
            <a:ext cx="2899944" cy="8498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28926B-FE1F-41EA-A519-3CF6909360CC}"/>
              </a:ext>
            </a:extLst>
          </p:cNvPr>
          <p:cNvSpPr txBox="1"/>
          <p:nvPr/>
        </p:nvSpPr>
        <p:spPr>
          <a:xfrm>
            <a:off x="5607006" y="2219660"/>
            <a:ext cx="39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ym typeface="Wingdings" panose="05000000000000000000" pitchFamily="2" charset="2"/>
              </a:rPr>
              <a:t>+</a:t>
            </a:r>
            <a:endParaRPr lang="en-US" sz="28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B2FF6-9942-4C24-BEB9-F5362D0FD37A}"/>
              </a:ext>
            </a:extLst>
          </p:cNvPr>
          <p:cNvSpPr txBox="1"/>
          <p:nvPr/>
        </p:nvSpPr>
        <p:spPr>
          <a:xfrm>
            <a:off x="4354320" y="3424408"/>
            <a:ext cx="3303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~ 2,000,000 recordings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290311-7145-45C8-9640-305AE2F46C08}"/>
              </a:ext>
            </a:extLst>
          </p:cNvPr>
          <p:cNvSpPr txBox="1"/>
          <p:nvPr/>
        </p:nvSpPr>
        <p:spPr>
          <a:xfrm>
            <a:off x="4314423" y="2064292"/>
            <a:ext cx="297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~ 800,000 recordings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1D6084-5358-4D73-A379-CB23F3EC20EF}"/>
              </a:ext>
            </a:extLst>
          </p:cNvPr>
          <p:cNvSpPr/>
          <p:nvPr/>
        </p:nvSpPr>
        <p:spPr>
          <a:xfrm>
            <a:off x="7973315" y="1681870"/>
            <a:ext cx="208280" cy="189725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8BE233-A02C-4DB9-8CDD-068FE5C9E1BE}"/>
              </a:ext>
            </a:extLst>
          </p:cNvPr>
          <p:cNvSpPr txBox="1"/>
          <p:nvPr/>
        </p:nvSpPr>
        <p:spPr>
          <a:xfrm>
            <a:off x="8554810" y="2638867"/>
            <a:ext cx="29582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identify ~ </a:t>
            </a:r>
            <a:r>
              <a:rPr lang="en-US" sz="2000" b="1" dirty="0"/>
              <a:t>6</a:t>
            </a:r>
            <a:r>
              <a:rPr lang="en-US" sz="2000" dirty="0"/>
              <a:t> </a:t>
            </a:r>
            <a:r>
              <a:rPr lang="en-US" sz="2000" b="1" dirty="0"/>
              <a:t>thousands</a:t>
            </a:r>
            <a:r>
              <a:rPr lang="en-US" sz="2000" dirty="0"/>
              <a:t> of species around the world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5BF50D-678A-4C9A-96A2-E9C76DD48DD5}"/>
              </a:ext>
            </a:extLst>
          </p:cNvPr>
          <p:cNvSpPr txBox="1"/>
          <p:nvPr/>
        </p:nvSpPr>
        <p:spPr>
          <a:xfrm>
            <a:off x="8554810" y="1687767"/>
            <a:ext cx="2727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500</a:t>
            </a:r>
            <a:r>
              <a:rPr lang="en-US" sz="2000" dirty="0"/>
              <a:t> training recordings for each species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3B1F95-7C5F-4C19-AA3B-C06368545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81" y="4293398"/>
            <a:ext cx="7039378" cy="2295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F1CE06-BF04-4BD3-93CE-3C9F51CFE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36" y="4264571"/>
            <a:ext cx="1714500" cy="232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4884DF-50DA-43F6-B431-9AB61FA4A246}"/>
              </a:ext>
            </a:extLst>
          </p:cNvPr>
          <p:cNvCxnSpPr>
            <a:cxnSpLocks/>
          </p:cNvCxnSpPr>
          <p:nvPr/>
        </p:nvCxnSpPr>
        <p:spPr>
          <a:xfrm flipV="1">
            <a:off x="2764972" y="6062520"/>
            <a:ext cx="1360715" cy="8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B83D37E-35DC-47C2-B08C-E39150C440BA}"/>
              </a:ext>
            </a:extLst>
          </p:cNvPr>
          <p:cNvSpPr txBox="1"/>
          <p:nvPr/>
        </p:nvSpPr>
        <p:spPr>
          <a:xfrm>
            <a:off x="2792186" y="5549854"/>
            <a:ext cx="1206900" cy="40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BirdNET</a:t>
            </a:r>
            <a:endParaRPr lang="en-US" sz="2000"/>
          </a:p>
        </p:txBody>
      </p:sp>
      <p:pic>
        <p:nvPicPr>
          <p:cNvPr id="2052" name="Picture 4" descr="BirdNET 1.83 - Download for Android APK Fre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2" b="54807"/>
          <a:stretch/>
        </p:blipFill>
        <p:spPr bwMode="auto">
          <a:xfrm>
            <a:off x="678978" y="1579229"/>
            <a:ext cx="2606008" cy="2075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9E3672-D7E5-485F-B719-19D171CDDE0C}"/>
              </a:ext>
            </a:extLst>
          </p:cNvPr>
          <p:cNvSpPr txBox="1"/>
          <p:nvPr/>
        </p:nvSpPr>
        <p:spPr>
          <a:xfrm>
            <a:off x="9918389" y="3450048"/>
            <a:ext cx="175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(Kahl et al., 2021)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9867CE-40EE-1832-A153-30CEE9C1F286}"/>
              </a:ext>
            </a:extLst>
          </p:cNvPr>
          <p:cNvSpPr/>
          <p:nvPr/>
        </p:nvSpPr>
        <p:spPr>
          <a:xfrm>
            <a:off x="8923283" y="4160594"/>
            <a:ext cx="1218195" cy="2560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A3694-EACB-48B7-9F42-3AB1D3E5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4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/>
      <p:bldP spid="13" grpId="0"/>
      <p:bldP spid="5" grpId="0" animBg="1"/>
      <p:bldP spid="15" grpId="0"/>
      <p:bldP spid="16" grpId="0"/>
      <p:bldP spid="28" grpId="0"/>
      <p:bldP spid="17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7785-724F-4895-97EA-ECE0967E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Calibration curve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CD8A1-43A1-8F72-4931-9A67124C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8" y="1566317"/>
            <a:ext cx="7768039" cy="5022354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E3718AB-3AB3-6AB4-D718-A3564C994AAE}"/>
              </a:ext>
            </a:extLst>
          </p:cNvPr>
          <p:cNvSpPr txBox="1">
            <a:spLocks/>
          </p:cNvSpPr>
          <p:nvPr/>
        </p:nvSpPr>
        <p:spPr>
          <a:xfrm>
            <a:off x="8117707" y="3092278"/>
            <a:ext cx="3576066" cy="2970914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Olive-sided Flycatcher </a:t>
            </a:r>
          </a:p>
          <a:p>
            <a:pPr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Plot confidence value vs the proportion of true detections (TP)</a:t>
            </a:r>
          </a:p>
          <a:p>
            <a:pPr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The higher the confidence, the higher proportion of TP</a:t>
            </a:r>
          </a:p>
          <a:p>
            <a:pPr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Use this curve to evaluate the performance of </a:t>
            </a:r>
            <a:r>
              <a:rPr lang="en-US" sz="2000" dirty="0" err="1">
                <a:sym typeface="Wingdings" panose="05000000000000000000" pitchFamily="2" charset="2"/>
              </a:rPr>
              <a:t>BirdNET</a:t>
            </a:r>
            <a:endParaRPr lang="en-US" sz="20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46B60-B287-B28D-5E5E-19F04D52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46E17-9D6E-4FFB-9696-CC72E2AE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368" y="1487396"/>
            <a:ext cx="2186361" cy="14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B27E-D643-3E1E-08B2-59F02D58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BirdNET</a:t>
            </a:r>
            <a:r>
              <a:rPr lang="en-US"/>
              <a:t> on 19 common species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2B9EE-5712-0365-154B-A726718ED9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6" y="1594892"/>
            <a:ext cx="8917756" cy="5180787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5CA203-7E3E-25C8-344D-67A034832C3A}"/>
              </a:ext>
            </a:extLst>
          </p:cNvPr>
          <p:cNvSpPr txBox="1">
            <a:spLocks/>
          </p:cNvSpPr>
          <p:nvPr/>
        </p:nvSpPr>
        <p:spPr>
          <a:xfrm>
            <a:off x="9167949" y="1678853"/>
            <a:ext cx="2874007" cy="4750522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sym typeface="Wingdings" panose="05000000000000000000" pitchFamily="2" charset="2"/>
              </a:rPr>
              <a:t>Low performance: confidence values need to be high for true detection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>
                <a:solidFill>
                  <a:srgbClr val="CC00FF"/>
                </a:solidFill>
                <a:sym typeface="Wingdings" panose="05000000000000000000" pitchFamily="2" charset="2"/>
              </a:rPr>
              <a:t>- </a:t>
            </a:r>
            <a:r>
              <a:rPr lang="en-CA" sz="2000" b="1">
                <a:solidFill>
                  <a:srgbClr val="CC00FF"/>
                </a:solidFill>
              </a:rPr>
              <a:t>Varied Thrush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2000" b="1">
                <a:solidFill>
                  <a:srgbClr val="00B0F0"/>
                </a:solidFill>
              </a:rPr>
              <a:t>- Brown Creeper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2000" b="1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CA" sz="2000"/>
              <a:t>High performance: True Positives is high even with low confidence values</a:t>
            </a:r>
          </a:p>
          <a:p>
            <a:pPr marL="0" indent="0">
              <a:buNone/>
            </a:pPr>
            <a:r>
              <a:rPr lang="en-CA" sz="2000" b="1">
                <a:solidFill>
                  <a:schemeClr val="accent5">
                    <a:lumMod val="75000"/>
                  </a:schemeClr>
                </a:solidFill>
              </a:rPr>
              <a:t>- Yellow-</a:t>
            </a:r>
            <a:r>
              <a:rPr lang="en-CA" sz="2000" b="1" err="1">
                <a:solidFill>
                  <a:schemeClr val="accent5">
                    <a:lumMod val="75000"/>
                  </a:schemeClr>
                </a:solidFill>
              </a:rPr>
              <a:t>rumped</a:t>
            </a:r>
            <a:r>
              <a:rPr lang="en-CA" sz="2000" b="1">
                <a:solidFill>
                  <a:schemeClr val="accent5">
                    <a:lumMod val="75000"/>
                  </a:schemeClr>
                </a:solidFill>
              </a:rPr>
              <a:t> Warbler</a:t>
            </a:r>
          </a:p>
          <a:p>
            <a:pPr marL="0" indent="0">
              <a:buNone/>
            </a:pPr>
            <a:r>
              <a:rPr lang="en-CA" sz="2000" b="1">
                <a:solidFill>
                  <a:srgbClr val="FFCC00"/>
                </a:solidFill>
              </a:rPr>
              <a:t>- Red-breasted Nuthatch</a:t>
            </a:r>
          </a:p>
          <a:p>
            <a:pPr marL="0" indent="0">
              <a:buNone/>
            </a:pPr>
            <a:r>
              <a:rPr lang="en-CA" sz="2000" b="1">
                <a:solidFill>
                  <a:srgbClr val="FF66CC"/>
                </a:solidFill>
              </a:rPr>
              <a:t>- Pacific Wren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2D574-369F-AA90-DC22-776C348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F0D24-B57A-535C-AF14-7EAF38DD2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547" y="2913391"/>
            <a:ext cx="912172" cy="681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F61A78-08FF-88DB-1B0F-F7FFAA4F1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0547" y="5773565"/>
            <a:ext cx="937917" cy="63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5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8CD7-B9D8-94CE-4E65-1E7BE92B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Individual identification of animals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0F03D-F563-D159-1A52-0EB5EB9E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1613" cy="4895850"/>
          </a:xfrm>
        </p:spPr>
        <p:txBody>
          <a:bodyPr>
            <a:normAutofit/>
          </a:bodyPr>
          <a:lstStyle/>
          <a:p>
            <a:r>
              <a:rPr lang="en-CA" dirty="0"/>
              <a:t>Individual interactions in social hierarchy </a:t>
            </a:r>
          </a:p>
          <a:p>
            <a:r>
              <a:rPr lang="en-CA" dirty="0"/>
              <a:t>Resources use and physical development</a:t>
            </a:r>
          </a:p>
          <a:p>
            <a:r>
              <a:rPr lang="en-CA" dirty="0"/>
              <a:t>Mapping individual territory </a:t>
            </a:r>
          </a:p>
          <a:p>
            <a:endParaRPr lang="en-CA" dirty="0"/>
          </a:p>
          <a:p>
            <a:r>
              <a:rPr lang="en-CA" dirty="0"/>
              <a:t>Physical tags </a:t>
            </a:r>
          </a:p>
          <a:p>
            <a:r>
              <a:rPr lang="en-CA" dirty="0"/>
              <a:t>GPS tracking</a:t>
            </a:r>
          </a:p>
          <a:p>
            <a:r>
              <a:rPr lang="en-CA" dirty="0"/>
              <a:t>Physical features</a:t>
            </a:r>
          </a:p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</a:rPr>
              <a:t>Captures of animal &amp; visual</a:t>
            </a:r>
          </a:p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</a:rPr>
              <a:t>Vocal individuality of Owl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CE7C5-2BD7-9E6B-CAD3-632CC6123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1" y="3701553"/>
            <a:ext cx="6346466" cy="2425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C508E-7117-1D4C-231B-11E234098B3E}"/>
              </a:ext>
            </a:extLst>
          </p:cNvPr>
          <p:cNvSpPr txBox="1"/>
          <p:nvPr/>
        </p:nvSpPr>
        <p:spPr>
          <a:xfrm>
            <a:off x="10163380" y="6127234"/>
            <a:ext cx="184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(Jean et al., 2010)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02A5E4-59D3-21AC-C58B-94BED62ED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642" y="1309506"/>
            <a:ext cx="30956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67AFD-37D3-CA43-20C0-DE565071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52A5-F10E-47B2-BACA-C8C9B058A5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10681</TotalTime>
  <Words>538</Words>
  <Application>Microsoft Office PowerPoint</Application>
  <PresentationFormat>Widescreen</PresentationFormat>
  <Paragraphs>158</Paragraphs>
  <Slides>21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</vt:lpstr>
      <vt:lpstr>Calibri</vt:lpstr>
      <vt:lpstr>Calibri Light</vt:lpstr>
      <vt:lpstr>Wingdings</vt:lpstr>
      <vt:lpstr>Office Theme</vt:lpstr>
      <vt:lpstr>1_Office Theme</vt:lpstr>
      <vt:lpstr>Automated Audio Monitoring in Ornithology</vt:lpstr>
      <vt:lpstr>Technology advances in birding</vt:lpstr>
      <vt:lpstr>Autonomous recording units (ARU)</vt:lpstr>
      <vt:lpstr>Study area - John Prince Research Forest</vt:lpstr>
      <vt:lpstr>Study area - John Prince Research Forest</vt:lpstr>
      <vt:lpstr>How does BirdNET work? </vt:lpstr>
      <vt:lpstr>Calibration curve</vt:lpstr>
      <vt:lpstr>BirdNET on 19 common species</vt:lpstr>
      <vt:lpstr>Individual identification of animals</vt:lpstr>
      <vt:lpstr>Temporal distribution</vt:lpstr>
      <vt:lpstr>Territorial calls from different sites</vt:lpstr>
      <vt:lpstr>Owl spectrogram &amp; sound features</vt:lpstr>
      <vt:lpstr>PowerPoint Presentation</vt:lpstr>
      <vt:lpstr>BirdNET ARU sound library</vt:lpstr>
      <vt:lpstr>Richness map (96 ARU species)</vt:lpstr>
      <vt:lpstr>What we have talked about</vt:lpstr>
      <vt:lpstr>Happy Birding!</vt:lpstr>
      <vt:lpstr>Run audios through BirdNET </vt:lpstr>
      <vt:lpstr>Threshold Setting</vt:lpstr>
      <vt:lpstr>Spatial distance vs vocal similarity</vt:lpstr>
      <vt:lpstr>ARU vs eBird</vt:lpstr>
    </vt:vector>
  </TitlesOfParts>
  <Company>UNBC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Ph.D. committee meeting</dc:title>
  <dc:creator>Sunny Tseng</dc:creator>
  <cp:lastModifiedBy>Sunny Tseng</cp:lastModifiedBy>
  <cp:revision>155</cp:revision>
  <dcterms:created xsi:type="dcterms:W3CDTF">2021-11-29T18:30:55Z</dcterms:created>
  <dcterms:modified xsi:type="dcterms:W3CDTF">2024-01-22T04:35:36Z</dcterms:modified>
</cp:coreProperties>
</file>